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6" r:id="rId3"/>
    <p:sldId id="291" r:id="rId4"/>
    <p:sldId id="263" r:id="rId5"/>
    <p:sldId id="269" r:id="rId6"/>
    <p:sldId id="292" r:id="rId7"/>
    <p:sldId id="293" r:id="rId8"/>
    <p:sldId id="268" r:id="rId9"/>
    <p:sldId id="267" r:id="rId10"/>
    <p:sldId id="270" r:id="rId11"/>
    <p:sldId id="294" r:id="rId12"/>
    <p:sldId id="282" r:id="rId13"/>
    <p:sldId id="283" r:id="rId14"/>
    <p:sldId id="284" r:id="rId15"/>
    <p:sldId id="285" r:id="rId16"/>
    <p:sldId id="295" r:id="rId17"/>
    <p:sldId id="274" r:id="rId18"/>
    <p:sldId id="275" r:id="rId19"/>
    <p:sldId id="298" r:id="rId20"/>
    <p:sldId id="276" r:id="rId21"/>
    <p:sldId id="277" r:id="rId22"/>
    <p:sldId id="296" r:id="rId23"/>
    <p:sldId id="278" r:id="rId24"/>
    <p:sldId id="279" r:id="rId25"/>
    <p:sldId id="280" r:id="rId26"/>
    <p:sldId id="281" r:id="rId27"/>
    <p:sldId id="297" r:id="rId28"/>
    <p:sldId id="258" r:id="rId29"/>
    <p:sldId id="259" r:id="rId30"/>
    <p:sldId id="260" r:id="rId31"/>
    <p:sldId id="262" r:id="rId32"/>
    <p:sldId id="301" r:id="rId33"/>
    <p:sldId id="286" r:id="rId34"/>
    <p:sldId id="287" r:id="rId35"/>
    <p:sldId id="299" r:id="rId36"/>
    <p:sldId id="288"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62" d="100"/>
          <a:sy n="62" d="100"/>
        </p:scale>
        <p:origin x="-84" y="-5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64677D6-F8F3-48C5-AC76-FDB0FDC73C2A}" type="datetimeFigureOut">
              <a:rPr lang="en-AU" smtClean="0"/>
              <a:t>28/01/2013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184569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4677D6-F8F3-48C5-AC76-FDB0FDC73C2A}" type="datetimeFigureOut">
              <a:rPr lang="en-AU" smtClean="0"/>
              <a:t>28/01/2013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377786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4677D6-F8F3-48C5-AC76-FDB0FDC73C2A}" type="datetimeFigureOut">
              <a:rPr lang="en-AU" smtClean="0"/>
              <a:t>28/01/2013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427187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64677D6-F8F3-48C5-AC76-FDB0FDC73C2A}" type="datetimeFigureOut">
              <a:rPr lang="en-AU" smtClean="0"/>
              <a:t>28/01/2013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294920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677D6-F8F3-48C5-AC76-FDB0FDC73C2A}" type="datetimeFigureOut">
              <a:rPr lang="en-AU" smtClean="0"/>
              <a:t>28/01/2013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281161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64677D6-F8F3-48C5-AC76-FDB0FDC73C2A}" type="datetimeFigureOut">
              <a:rPr lang="en-AU" smtClean="0"/>
              <a:t>28/01/2013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84468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64677D6-F8F3-48C5-AC76-FDB0FDC73C2A}" type="datetimeFigureOut">
              <a:rPr lang="en-AU" smtClean="0"/>
              <a:t>28/01/2013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117119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64677D6-F8F3-48C5-AC76-FDB0FDC73C2A}" type="datetimeFigureOut">
              <a:rPr lang="en-AU" smtClean="0"/>
              <a:t>28/01/2013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199469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677D6-F8F3-48C5-AC76-FDB0FDC73C2A}" type="datetimeFigureOut">
              <a:rPr lang="en-AU" smtClean="0"/>
              <a:t>28/01/2013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149950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677D6-F8F3-48C5-AC76-FDB0FDC73C2A}" type="datetimeFigureOut">
              <a:rPr lang="en-AU" smtClean="0"/>
              <a:t>28/01/2013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364005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677D6-F8F3-48C5-AC76-FDB0FDC73C2A}" type="datetimeFigureOut">
              <a:rPr lang="en-AU" smtClean="0"/>
              <a:t>28/01/2013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F15F70-7B5C-4949-A2A9-CCB55ACDF543}" type="slidenum">
              <a:rPr lang="en-AU" smtClean="0"/>
              <a:t>‹#›</a:t>
            </a:fld>
            <a:endParaRPr lang="en-AU"/>
          </a:p>
        </p:txBody>
      </p:sp>
    </p:spTree>
    <p:extLst>
      <p:ext uri="{BB962C8B-B14F-4D97-AF65-F5344CB8AC3E}">
        <p14:creationId xmlns:p14="http://schemas.microsoft.com/office/powerpoint/2010/main" val="383543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677D6-F8F3-48C5-AC76-FDB0FDC73C2A}" type="datetimeFigureOut">
              <a:rPr lang="en-AU" smtClean="0"/>
              <a:t>28/01/2013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15F70-7B5C-4949-A2A9-CCB55ACDF543}" type="slidenum">
              <a:rPr lang="en-AU" smtClean="0"/>
              <a:t>‹#›</a:t>
            </a:fld>
            <a:endParaRPr lang="en-AU"/>
          </a:p>
        </p:txBody>
      </p:sp>
    </p:spTree>
    <p:extLst>
      <p:ext uri="{BB962C8B-B14F-4D97-AF65-F5344CB8AC3E}">
        <p14:creationId xmlns:p14="http://schemas.microsoft.com/office/powerpoint/2010/main" val="1441252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b="1" dirty="0" smtClean="0"/>
              <a:t>Club Competition Subjects</a:t>
            </a:r>
            <a:endParaRPr lang="en-AU" b="1" dirty="0"/>
          </a:p>
        </p:txBody>
      </p:sp>
      <p:sp>
        <p:nvSpPr>
          <p:cNvPr id="3" name="Content Placeholder 2"/>
          <p:cNvSpPr>
            <a:spLocks noGrp="1"/>
          </p:cNvSpPr>
          <p:nvPr>
            <p:ph idx="1"/>
          </p:nvPr>
        </p:nvSpPr>
        <p:spPr>
          <a:xfrm>
            <a:off x="457200" y="1124744"/>
            <a:ext cx="8229600" cy="5472608"/>
          </a:xfrm>
        </p:spPr>
        <p:txBody>
          <a:bodyPr>
            <a:noAutofit/>
          </a:bodyPr>
          <a:lstStyle/>
          <a:p>
            <a:pPr marL="1082675" indent="-1082675">
              <a:spcBef>
                <a:spcPts val="400"/>
              </a:spcBef>
              <a:spcAft>
                <a:spcPts val="200"/>
              </a:spcAft>
              <a:buNone/>
            </a:pPr>
            <a:r>
              <a:rPr lang="en-US" sz="1400" b="1" dirty="0" smtClean="0"/>
              <a:t>Feb &amp; Aug	Open </a:t>
            </a:r>
            <a:r>
              <a:rPr lang="en-US" sz="1400" b="1" dirty="0"/>
              <a:t>- </a:t>
            </a:r>
            <a:r>
              <a:rPr lang="en-US" sz="1400" dirty="0"/>
              <a:t>Any subject or topic of the photographer’s choice </a:t>
            </a:r>
            <a:endParaRPr lang="en-AU" sz="1400" dirty="0"/>
          </a:p>
          <a:p>
            <a:pPr marL="1082675" indent="-1082675">
              <a:spcBef>
                <a:spcPts val="400"/>
              </a:spcBef>
              <a:spcAft>
                <a:spcPts val="200"/>
              </a:spcAft>
              <a:buNone/>
            </a:pPr>
            <a:r>
              <a:rPr lang="en-US" sz="1400" b="1" dirty="0" smtClean="0"/>
              <a:t>March	Transportation </a:t>
            </a:r>
            <a:r>
              <a:rPr lang="en-US" sz="1400" b="1" dirty="0"/>
              <a:t>- </a:t>
            </a:r>
            <a:r>
              <a:rPr lang="en-US" sz="1400" dirty="0"/>
              <a:t>Any device used to move an item from one location to another. Common forms of transportation include planes, trains, cars, boats, bikes or motorcycles. Push the boundaries and make it interesting.</a:t>
            </a:r>
            <a:endParaRPr lang="en-AU" sz="1400" dirty="0"/>
          </a:p>
          <a:p>
            <a:pPr marL="1082675" indent="-1082675">
              <a:spcBef>
                <a:spcPts val="400"/>
              </a:spcBef>
              <a:spcAft>
                <a:spcPts val="200"/>
              </a:spcAft>
              <a:buNone/>
            </a:pPr>
            <a:r>
              <a:rPr lang="en-US" sz="1400" b="1" dirty="0" smtClean="0"/>
              <a:t>April	Landscape </a:t>
            </a:r>
            <a:r>
              <a:rPr lang="en-US" sz="1400" b="1" dirty="0"/>
              <a:t>/ Seascape - </a:t>
            </a:r>
            <a:r>
              <a:rPr lang="en-US" sz="1400" dirty="0"/>
              <a:t>A picture of natural scenery or the open sea which may include people, houses, boats or other man-made objects, providing that these elements do not dominate the scene.</a:t>
            </a:r>
            <a:endParaRPr lang="en-AU" sz="1400" dirty="0"/>
          </a:p>
          <a:p>
            <a:pPr marL="1082675" indent="-1082675">
              <a:spcBef>
                <a:spcPts val="400"/>
              </a:spcBef>
              <a:spcAft>
                <a:spcPts val="200"/>
              </a:spcAft>
              <a:buNone/>
            </a:pPr>
            <a:r>
              <a:rPr lang="en-US" sz="1400" b="1" dirty="0" smtClean="0"/>
              <a:t>May	Portrait </a:t>
            </a:r>
            <a:r>
              <a:rPr lang="en-US" sz="1400" b="1" dirty="0"/>
              <a:t>/ Self-Portrait -</a:t>
            </a:r>
            <a:r>
              <a:rPr lang="en-US" sz="1400" dirty="0"/>
              <a:t>A portrait is the study of a person or persons ranging from head studies to full length portraits. These can be taken with or without accessories. Ideally a portrait should show some aspect of the character or personality of the persons. </a:t>
            </a:r>
            <a:r>
              <a:rPr lang="en-AU" sz="1400" dirty="0"/>
              <a:t/>
            </a:r>
            <a:br>
              <a:rPr lang="en-AU" sz="1400" dirty="0"/>
            </a:br>
            <a:r>
              <a:rPr lang="en-US" sz="1400" dirty="0" smtClean="0"/>
              <a:t>A </a:t>
            </a:r>
            <a:r>
              <a:rPr lang="en-US" sz="1400" dirty="0"/>
              <a:t>self-portrait is a portrait of yourself created by you.</a:t>
            </a:r>
            <a:endParaRPr lang="en-AU" sz="1400" dirty="0"/>
          </a:p>
          <a:p>
            <a:pPr marL="1082675" indent="-1082675">
              <a:spcBef>
                <a:spcPts val="400"/>
              </a:spcBef>
              <a:spcAft>
                <a:spcPts val="200"/>
              </a:spcAft>
              <a:buNone/>
            </a:pPr>
            <a:r>
              <a:rPr lang="en-US" sz="1400" b="1" dirty="0" smtClean="0"/>
              <a:t>June	</a:t>
            </a:r>
            <a:r>
              <a:rPr lang="en-US" sz="1400" b="1" dirty="0" err="1" smtClean="0"/>
              <a:t>Colour</a:t>
            </a:r>
            <a:r>
              <a:rPr lang="en-US" sz="1400" b="1" dirty="0" smtClean="0"/>
              <a:t> </a:t>
            </a:r>
            <a:r>
              <a:rPr lang="en-US" sz="1400" b="1" dirty="0"/>
              <a:t>Wonderful – </a:t>
            </a:r>
            <a:r>
              <a:rPr lang="en-US" sz="1400" dirty="0"/>
              <a:t>Entries to have and show bright and brilliant color. The only rule for this theme is to capture color. Photograph whatever catches your eye---rainbows, flowers, fabrics, birds---as long as the photo in some way features brilliant colors.</a:t>
            </a:r>
            <a:endParaRPr lang="en-AU" sz="1400" dirty="0"/>
          </a:p>
          <a:p>
            <a:pPr marL="1082675" indent="-1082675">
              <a:spcBef>
                <a:spcPts val="400"/>
              </a:spcBef>
              <a:spcAft>
                <a:spcPts val="200"/>
              </a:spcAft>
              <a:buNone/>
            </a:pPr>
            <a:r>
              <a:rPr lang="en-US" sz="1400" b="1" dirty="0" smtClean="0"/>
              <a:t>July	Weather</a:t>
            </a:r>
            <a:r>
              <a:rPr lang="en-US" sz="1400" dirty="0" smtClean="0"/>
              <a:t> </a:t>
            </a:r>
            <a:r>
              <a:rPr lang="en-US" sz="1400" dirty="0"/>
              <a:t>- Hot or cold, wild or still, wind or clouds – weather has so many faces, show us a few.</a:t>
            </a:r>
            <a:endParaRPr lang="en-AU" sz="1400" dirty="0"/>
          </a:p>
          <a:p>
            <a:pPr marL="1082675" indent="-1082675">
              <a:spcBef>
                <a:spcPts val="400"/>
              </a:spcBef>
              <a:spcAft>
                <a:spcPts val="200"/>
              </a:spcAft>
              <a:buNone/>
            </a:pPr>
            <a:r>
              <a:rPr lang="en-US" sz="1400" b="1" dirty="0" smtClean="0"/>
              <a:t>September	Unexpected </a:t>
            </a:r>
            <a:r>
              <a:rPr lang="en-US" sz="1400" b="1" dirty="0"/>
              <a:t>Angles</a:t>
            </a:r>
            <a:r>
              <a:rPr lang="en-US" sz="1400" dirty="0"/>
              <a:t> –Use your camera to shoot something from an unexpected angle or viewpoint, rather than the usual.</a:t>
            </a:r>
            <a:endParaRPr lang="en-AU" sz="1400" dirty="0"/>
          </a:p>
          <a:p>
            <a:pPr marL="1082675" indent="-1082675">
              <a:spcBef>
                <a:spcPts val="400"/>
              </a:spcBef>
              <a:spcAft>
                <a:spcPts val="200"/>
              </a:spcAft>
              <a:buNone/>
            </a:pPr>
            <a:r>
              <a:rPr lang="en-US" sz="1400" b="1" dirty="0" smtClean="0"/>
              <a:t>October	Dusk </a:t>
            </a:r>
            <a:r>
              <a:rPr lang="en-US" sz="1400" b="1" dirty="0"/>
              <a:t>to Dawn</a:t>
            </a:r>
            <a:r>
              <a:rPr lang="en-US" sz="1400" dirty="0"/>
              <a:t> - Fireworks, sunsets, city nightlights or anything else that you capture after the sun goes down.</a:t>
            </a:r>
            <a:endParaRPr lang="en-AU" sz="1400" dirty="0"/>
          </a:p>
          <a:p>
            <a:pPr marL="1082675" indent="-1082675">
              <a:spcBef>
                <a:spcPts val="400"/>
              </a:spcBef>
              <a:spcAft>
                <a:spcPts val="200"/>
              </a:spcAft>
              <a:buNone/>
            </a:pPr>
            <a:r>
              <a:rPr lang="en-US" sz="1400" b="1" dirty="0" smtClean="0"/>
              <a:t>November	Annual </a:t>
            </a:r>
            <a:r>
              <a:rPr lang="en-US" sz="1400" b="1" dirty="0"/>
              <a:t>Club Assignment - </a:t>
            </a:r>
            <a:r>
              <a:rPr lang="en-US" sz="1400" dirty="0"/>
              <a:t>Photos taken with a portable digital device other than a dedicated camera, e.g. Smart phone, </a:t>
            </a:r>
            <a:r>
              <a:rPr lang="en-US" sz="1400" dirty="0" err="1"/>
              <a:t>iPad</a:t>
            </a:r>
            <a:r>
              <a:rPr lang="en-US" sz="1400" dirty="0"/>
              <a:t>, Android tablet. Just for fun and to see what’s possible. Don’t forget the judge will still be looking at image quality and composition.</a:t>
            </a:r>
            <a:endParaRPr lang="en-AU" sz="1400" dirty="0"/>
          </a:p>
          <a:p>
            <a:pPr marL="1082675" indent="-1082675"/>
            <a:endParaRPr lang="en-AU" sz="1400" dirty="0"/>
          </a:p>
        </p:txBody>
      </p:sp>
    </p:spTree>
    <p:extLst>
      <p:ext uri="{BB962C8B-B14F-4D97-AF65-F5344CB8AC3E}">
        <p14:creationId xmlns:p14="http://schemas.microsoft.com/office/powerpoint/2010/main" val="297042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You may also need to reduce quality to get it to size you need.</a:t>
            </a:r>
            <a:br>
              <a:rPr lang="en-AU" dirty="0" smtClean="0"/>
            </a:br>
            <a:r>
              <a:rPr lang="en-AU" dirty="0" smtClean="0"/>
              <a:t>Use the slider to adjust quality.</a:t>
            </a:r>
            <a:br>
              <a:rPr lang="en-AU" dirty="0" smtClean="0"/>
            </a:br>
            <a:r>
              <a:rPr lang="en-AU" dirty="0" smtClean="0"/>
              <a:t>(You may need to redo to end up with the file size you need)</a:t>
            </a:r>
            <a:br>
              <a:rPr lang="en-AU" dirty="0" smtClean="0"/>
            </a:b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584" y="1628800"/>
            <a:ext cx="51625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767921" y="3651151"/>
            <a:ext cx="72008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724128" y="4149080"/>
            <a:ext cx="720080"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8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err="1" smtClean="0"/>
              <a:t>FastStone</a:t>
            </a:r>
            <a:r>
              <a:rPr lang="en-AU" sz="3200" dirty="0" smtClean="0"/>
              <a:t> Image Viewer</a:t>
            </a:r>
            <a:endParaRPr lang="en-AU" sz="3200" dirty="0"/>
          </a:p>
        </p:txBody>
      </p:sp>
      <p:sp>
        <p:nvSpPr>
          <p:cNvPr id="3" name="Content Placeholder 2"/>
          <p:cNvSpPr>
            <a:spLocks noGrp="1"/>
          </p:cNvSpPr>
          <p:nvPr>
            <p:ph idx="1"/>
          </p:nvPr>
        </p:nvSpPr>
        <p:spPr/>
        <p:txBody>
          <a:bodyPr/>
          <a:lstStyle/>
          <a:p>
            <a:r>
              <a:rPr lang="en-AU" dirty="0" smtClean="0"/>
              <a:t>Free software</a:t>
            </a:r>
          </a:p>
          <a:p>
            <a:r>
              <a:rPr lang="en-AU" dirty="0"/>
              <a:t>An image browser, converter and editor that supports all major graphic formats including BMP, JPEG, JPEG 2000, GIF, PNG, PCX, TIFF, WMF, ICO, TGA and camera raw files. It has a nice array of features such as image viewing, management, comparison, red-eye removal, emailing, resizing, cropping, </a:t>
            </a:r>
            <a:r>
              <a:rPr lang="en-AU" dirty="0" err="1"/>
              <a:t>color</a:t>
            </a:r>
            <a:r>
              <a:rPr lang="en-AU" dirty="0"/>
              <a:t> adjustments, musical slideshow and much more.</a:t>
            </a:r>
          </a:p>
        </p:txBody>
      </p:sp>
    </p:spTree>
    <p:extLst>
      <p:ext uri="{BB962C8B-B14F-4D97-AF65-F5344CB8AC3E}">
        <p14:creationId xmlns:p14="http://schemas.microsoft.com/office/powerpoint/2010/main" val="375171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FastStone</a:t>
            </a:r>
            <a:r>
              <a:rPr lang="en-AU" dirty="0" smtClean="0"/>
              <a:t> is free software.</a:t>
            </a:r>
            <a:br>
              <a:rPr lang="en-AU" dirty="0" smtClean="0"/>
            </a:br>
            <a:r>
              <a:rPr lang="en-AU" dirty="0" smtClean="0"/>
              <a:t>Click on the resize/resample icon</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45647" cy="505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355976" y="177281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764703"/>
            <a:ext cx="1872208" cy="198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4" idx="6"/>
          </p:cNvCxnSpPr>
          <p:nvPr/>
        </p:nvCxnSpPr>
        <p:spPr>
          <a:xfrm flipV="1">
            <a:off x="4716016" y="1556792"/>
            <a:ext cx="1872208" cy="3960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930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pixels to reduce to within 1400 X 1050, check that the new size is less than 1000K (1.0 MP), click OK.</a:t>
            </a:r>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04938"/>
            <a:ext cx="5226577" cy="504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475656" y="2780928"/>
            <a:ext cx="19442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28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on file, save as.  Change name, and select JPEG as type.  Click on options to review quality and file size.</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484784"/>
            <a:ext cx="608853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619672" y="5299627"/>
            <a:ext cx="136815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619672" y="5589240"/>
            <a:ext cx="136815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24328" y="5589240"/>
            <a:ext cx="72008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5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Adjust the quality slider to get the file size &lt; 1000 K click OK, then click save.</a:t>
            </a:r>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1124744"/>
            <a:ext cx="747712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51520" y="5013176"/>
            <a:ext cx="1152128"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652120" y="414908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18589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Adobe Photoshop </a:t>
            </a:r>
            <a:r>
              <a:rPr lang="en-AU" sz="3200" b="1" dirty="0" err="1" smtClean="0"/>
              <a:t>Lightroom</a:t>
            </a:r>
            <a:endParaRPr lang="en-AU" sz="3200" dirty="0"/>
          </a:p>
        </p:txBody>
      </p:sp>
      <p:sp>
        <p:nvSpPr>
          <p:cNvPr id="3" name="Content Placeholder 2"/>
          <p:cNvSpPr>
            <a:spLocks noGrp="1"/>
          </p:cNvSpPr>
          <p:nvPr>
            <p:ph idx="1"/>
          </p:nvPr>
        </p:nvSpPr>
        <p:spPr/>
        <p:txBody>
          <a:bodyPr/>
          <a:lstStyle/>
          <a:p>
            <a:r>
              <a:rPr lang="en-AU" dirty="0" smtClean="0"/>
              <a:t>Commonly used editing software for photographers</a:t>
            </a:r>
          </a:p>
          <a:p>
            <a:endParaRPr lang="en-AU" dirty="0"/>
          </a:p>
        </p:txBody>
      </p:sp>
    </p:spTree>
    <p:extLst>
      <p:ext uri="{BB962C8B-B14F-4D97-AF65-F5344CB8AC3E}">
        <p14:creationId xmlns:p14="http://schemas.microsoft.com/office/powerpoint/2010/main" val="606286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In library module see the image size.</a:t>
            </a:r>
            <a:endParaRPr lang="en-A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98698"/>
            <a:ext cx="6851499" cy="512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04048" y="5431536"/>
            <a:ext cx="136815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p:cNvCxnSpPr/>
          <p:nvPr/>
        </p:nvCxnSpPr>
        <p:spPr>
          <a:xfrm>
            <a:off x="3995936" y="1628800"/>
            <a:ext cx="21602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32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export</a:t>
            </a:r>
            <a:endParaRPr lang="en-AU"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985530" cy="521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627784" y="5301208"/>
            <a:ext cx="288032"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41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the export dialog box you can select to rename – select custom name from the list and enter your file name.  Then scroll down for more choices.</a:t>
            </a:r>
            <a:endParaRPr lang="en-AU" dirty="0"/>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4" y="1689571"/>
            <a:ext cx="7469172" cy="496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411760" y="3140968"/>
            <a:ext cx="360040" cy="13551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5856" y="3140968"/>
            <a:ext cx="360040" cy="13551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07704" y="4849645"/>
            <a:ext cx="1728192" cy="667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40353" y="2708920"/>
            <a:ext cx="1008111"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6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728192"/>
          </a:xfrm>
        </p:spPr>
        <p:txBody>
          <a:bodyPr>
            <a:normAutofit/>
          </a:bodyPr>
          <a:lstStyle/>
          <a:p>
            <a:pPr lvl="1" algn="ctr" rtl="0">
              <a:spcBef>
                <a:spcPct val="0"/>
              </a:spcBef>
            </a:pPr>
            <a:r>
              <a:rPr lang="en-AU" sz="2400" b="1" dirty="0" smtClean="0"/>
              <a:t>Preparing images for competition</a:t>
            </a:r>
            <a:br>
              <a:rPr lang="en-AU" sz="2400" b="1" dirty="0" smtClean="0"/>
            </a:br>
            <a:endParaRPr lang="en-AU" sz="2400" dirty="0"/>
          </a:p>
        </p:txBody>
      </p:sp>
      <p:sp>
        <p:nvSpPr>
          <p:cNvPr id="3" name="Subtitle 2"/>
          <p:cNvSpPr>
            <a:spLocks noGrp="1"/>
          </p:cNvSpPr>
          <p:nvPr>
            <p:ph type="subTitle" idx="1"/>
          </p:nvPr>
        </p:nvSpPr>
        <p:spPr>
          <a:xfrm>
            <a:off x="1371600" y="3573016"/>
            <a:ext cx="6400800" cy="2520280"/>
          </a:xfrm>
        </p:spPr>
        <p:txBody>
          <a:bodyPr>
            <a:normAutofit fontScale="92500" lnSpcReduction="20000"/>
          </a:bodyPr>
          <a:lstStyle/>
          <a:p>
            <a:pPr lvl="3" algn="l"/>
            <a:r>
              <a:rPr lang="en-AU" sz="2000" b="1" dirty="0" smtClean="0">
                <a:solidFill>
                  <a:schemeClr val="tx1"/>
                </a:solidFill>
              </a:rPr>
              <a:t>Software</a:t>
            </a:r>
          </a:p>
          <a:p>
            <a:pPr marL="1714500" lvl="3" indent="-342900" algn="l">
              <a:buFont typeface="Arial" pitchFamily="34" charset="0"/>
              <a:buChar char="•"/>
            </a:pPr>
            <a:r>
              <a:rPr lang="en-AU" sz="2000" dirty="0" smtClean="0">
                <a:solidFill>
                  <a:schemeClr val="tx1"/>
                </a:solidFill>
              </a:rPr>
              <a:t>Free software</a:t>
            </a:r>
          </a:p>
          <a:p>
            <a:pPr marL="2171700" lvl="4" indent="-342900" algn="l">
              <a:buFont typeface="Arial" pitchFamily="34" charset="0"/>
              <a:buChar char="•"/>
            </a:pPr>
            <a:r>
              <a:rPr lang="en-AU" sz="2000" dirty="0" err="1" smtClean="0">
                <a:solidFill>
                  <a:schemeClr val="tx1"/>
                </a:solidFill>
              </a:rPr>
              <a:t>Picassa</a:t>
            </a:r>
            <a:endParaRPr lang="en-AU" sz="2000" dirty="0" smtClean="0">
              <a:solidFill>
                <a:schemeClr val="tx1"/>
              </a:solidFill>
            </a:endParaRPr>
          </a:p>
          <a:p>
            <a:pPr marL="2171700" lvl="4" indent="-342900" algn="l">
              <a:buFont typeface="Arial" pitchFamily="34" charset="0"/>
              <a:buChar char="•"/>
            </a:pPr>
            <a:r>
              <a:rPr lang="en-AU" sz="2000" dirty="0" err="1" smtClean="0">
                <a:solidFill>
                  <a:schemeClr val="tx1"/>
                </a:solidFill>
              </a:rPr>
              <a:t>Faststone</a:t>
            </a:r>
            <a:endParaRPr lang="en-AU" sz="2000" dirty="0" smtClean="0">
              <a:solidFill>
                <a:schemeClr val="tx1"/>
              </a:solidFill>
            </a:endParaRPr>
          </a:p>
          <a:p>
            <a:pPr marL="1714500" lvl="3" indent="-342900" algn="l">
              <a:buFont typeface="Arial" pitchFamily="34" charset="0"/>
              <a:buChar char="•"/>
            </a:pPr>
            <a:r>
              <a:rPr lang="en-AU" sz="2000" dirty="0" err="1" smtClean="0">
                <a:solidFill>
                  <a:schemeClr val="tx1"/>
                </a:solidFill>
              </a:rPr>
              <a:t>Lightroom</a:t>
            </a:r>
            <a:endParaRPr lang="en-AU" sz="2000" dirty="0" smtClean="0">
              <a:solidFill>
                <a:schemeClr val="tx1"/>
              </a:solidFill>
            </a:endParaRPr>
          </a:p>
          <a:p>
            <a:pPr marL="1714500" lvl="3" indent="-342900" algn="l">
              <a:buFont typeface="Arial" pitchFamily="34" charset="0"/>
              <a:buChar char="•"/>
            </a:pPr>
            <a:r>
              <a:rPr lang="en-AU" sz="2000" dirty="0" smtClean="0">
                <a:solidFill>
                  <a:schemeClr val="tx1"/>
                </a:solidFill>
              </a:rPr>
              <a:t>Photoshop Elements</a:t>
            </a:r>
          </a:p>
          <a:p>
            <a:pPr marL="1714500" lvl="3" indent="-342900" algn="l">
              <a:buFont typeface="Arial" pitchFamily="34" charset="0"/>
              <a:buChar char="•"/>
            </a:pPr>
            <a:r>
              <a:rPr lang="en-AU" sz="2000" dirty="0" smtClean="0">
                <a:solidFill>
                  <a:schemeClr val="tx1"/>
                </a:solidFill>
              </a:rPr>
              <a:t>Camera software</a:t>
            </a:r>
          </a:p>
          <a:p>
            <a:pPr marL="2171700" lvl="4" indent="-342900" algn="l">
              <a:buFont typeface="Arial" pitchFamily="34" charset="0"/>
              <a:buChar char="•"/>
            </a:pPr>
            <a:r>
              <a:rPr lang="en-AU" sz="2000" dirty="0" smtClean="0">
                <a:solidFill>
                  <a:schemeClr val="tx1"/>
                </a:solidFill>
              </a:rPr>
              <a:t>Canon software</a:t>
            </a:r>
          </a:p>
          <a:p>
            <a:pPr marL="342900" indent="-342900">
              <a:buFont typeface="Arial" pitchFamily="34" charset="0"/>
              <a:buChar char="•"/>
            </a:pPr>
            <a:endParaRPr lang="en-AU" dirty="0">
              <a:solidFill>
                <a:schemeClr val="tx1"/>
              </a:solidFill>
            </a:endParaRPr>
          </a:p>
        </p:txBody>
      </p:sp>
      <p:sp>
        <p:nvSpPr>
          <p:cNvPr id="4" name="Rectangle 3"/>
          <p:cNvSpPr/>
          <p:nvPr/>
        </p:nvSpPr>
        <p:spPr>
          <a:xfrm>
            <a:off x="1115616" y="1700808"/>
            <a:ext cx="7200800" cy="2308324"/>
          </a:xfrm>
          <a:prstGeom prst="rect">
            <a:avLst/>
          </a:prstGeom>
        </p:spPr>
        <p:txBody>
          <a:bodyPr wrap="square">
            <a:spAutoFit/>
          </a:bodyPr>
          <a:lstStyle/>
          <a:p>
            <a:r>
              <a:rPr lang="en-AU" dirty="0" smtClean="0"/>
              <a:t>You will need</a:t>
            </a:r>
          </a:p>
          <a:p>
            <a:pPr marL="285750" indent="-285750">
              <a:buFont typeface="Arial" pitchFamily="34" charset="0"/>
              <a:buChar char="•"/>
            </a:pPr>
            <a:r>
              <a:rPr lang="en-AU" dirty="0" smtClean="0"/>
              <a:t>File </a:t>
            </a:r>
            <a:r>
              <a:rPr lang="en-AU" dirty="0"/>
              <a:t>name </a:t>
            </a:r>
            <a:r>
              <a:rPr lang="en-US" dirty="0"/>
              <a:t>YYMM-image </a:t>
            </a:r>
            <a:r>
              <a:rPr lang="en-US" dirty="0" smtClean="0"/>
              <a:t>title-</a:t>
            </a:r>
            <a:r>
              <a:rPr lang="en-US" dirty="0" err="1" smtClean="0"/>
              <a:t>xxc</a:t>
            </a:r>
            <a:endParaRPr lang="en-US" dirty="0" smtClean="0"/>
          </a:p>
          <a:p>
            <a:pPr marL="285750" indent="-285750">
              <a:buFont typeface="Arial" pitchFamily="34" charset="0"/>
              <a:buChar char="•"/>
            </a:pPr>
            <a:r>
              <a:rPr lang="x-none" smtClean="0"/>
              <a:t>Image </a:t>
            </a:r>
            <a:r>
              <a:rPr lang="x-none"/>
              <a:t>pixel size should not exceed 1400 pixels wide by 1050 pixels </a:t>
            </a:r>
            <a:r>
              <a:rPr lang="x-none" smtClean="0"/>
              <a:t>high</a:t>
            </a:r>
            <a:r>
              <a:rPr lang="en-AU" dirty="0" smtClean="0"/>
              <a:t> (to fit on screens </a:t>
            </a:r>
            <a:r>
              <a:rPr lang="en-AU" dirty="0" err="1" smtClean="0"/>
              <a:t>screens</a:t>
            </a:r>
            <a:r>
              <a:rPr lang="en-AU" dirty="0" smtClean="0"/>
              <a:t> and projectors)</a:t>
            </a:r>
          </a:p>
          <a:p>
            <a:pPr marL="285750" indent="-285750">
              <a:buFont typeface="Arial" pitchFamily="34" charset="0"/>
              <a:buChar char="•"/>
            </a:pPr>
            <a:r>
              <a:rPr lang="en-AU" dirty="0" smtClean="0"/>
              <a:t>F</a:t>
            </a:r>
            <a:r>
              <a:rPr lang="x-none" smtClean="0"/>
              <a:t>ile </a:t>
            </a:r>
            <a:r>
              <a:rPr lang="x-none"/>
              <a:t>size must not exceed </a:t>
            </a:r>
            <a:r>
              <a:rPr lang="en-AU" dirty="0"/>
              <a:t>1000</a:t>
            </a:r>
            <a:r>
              <a:rPr lang="x-none" smtClean="0"/>
              <a:t>Kb</a:t>
            </a:r>
            <a:endParaRPr lang="en-AU" dirty="0" smtClean="0"/>
          </a:p>
          <a:p>
            <a:pPr marL="285750" indent="-285750">
              <a:buFont typeface="Arial" pitchFamily="34" charset="0"/>
              <a:buChar char="•"/>
            </a:pPr>
            <a:r>
              <a:rPr lang="en-AU" dirty="0" smtClean="0"/>
              <a:t>JPEG file format.</a:t>
            </a:r>
            <a:r>
              <a:rPr lang="en-AU" dirty="0"/>
              <a:t/>
            </a:r>
            <a:br>
              <a:rPr lang="en-AU" dirty="0"/>
            </a:br>
            <a:r>
              <a:rPr lang="en-AU" b="1" dirty="0"/>
              <a:t/>
            </a:r>
            <a:br>
              <a:rPr lang="en-AU" b="1" dirty="0"/>
            </a:br>
            <a:endParaRPr lang="en-AU" dirty="0"/>
          </a:p>
        </p:txBody>
      </p:sp>
      <p:sp>
        <p:nvSpPr>
          <p:cNvPr id="5" name="Title 1"/>
          <p:cNvSpPr txBox="1">
            <a:spLocks/>
          </p:cNvSpPr>
          <p:nvPr/>
        </p:nvSpPr>
        <p:spPr>
          <a:xfrm>
            <a:off x="683568" y="1268760"/>
            <a:ext cx="77724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000" kern="1200">
                <a:solidFill>
                  <a:schemeClr val="tx1"/>
                </a:solidFill>
                <a:latin typeface="+mj-lt"/>
                <a:ea typeface="+mj-ea"/>
                <a:cs typeface="+mj-cs"/>
              </a:defRPr>
            </a:lvl1pPr>
          </a:lstStyle>
          <a:p>
            <a:pPr lvl="1" algn="ctr" rtl="0">
              <a:spcBef>
                <a:spcPct val="0"/>
              </a:spcBef>
            </a:pPr>
            <a:r>
              <a:rPr lang="en-AU" b="1" dirty="0" smtClean="0"/>
              <a:t>Digital Images</a:t>
            </a:r>
            <a:r>
              <a:rPr lang="en-AU" dirty="0" smtClean="0"/>
              <a:t/>
            </a:r>
            <a:br>
              <a:rPr lang="en-AU" dirty="0" smtClean="0"/>
            </a:br>
            <a:endParaRPr lang="en-AU" dirty="0"/>
          </a:p>
        </p:txBody>
      </p:sp>
    </p:spTree>
    <p:extLst>
      <p:ext uri="{BB962C8B-B14F-4D97-AF65-F5344CB8AC3E}">
        <p14:creationId xmlns:p14="http://schemas.microsoft.com/office/powerpoint/2010/main" val="3570476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AU" dirty="0" smtClean="0"/>
              <a:t>Change the files settings and image sizing before clicking on export.  </a:t>
            </a:r>
            <a:r>
              <a:rPr lang="en-AU" dirty="0" err="1" smtClean="0"/>
              <a:t>Lightroom</a:t>
            </a:r>
            <a:r>
              <a:rPr lang="en-AU" dirty="0" smtClean="0"/>
              <a:t> will ensure you do not exceed these.</a:t>
            </a:r>
            <a:endParaRPr lang="en-AU" dirty="0"/>
          </a:p>
        </p:txBody>
      </p:sp>
      <p:sp>
        <p:nvSpPr>
          <p:cNvPr id="3" name="Content Placeholder 2"/>
          <p:cNvSpPr>
            <a:spLocks noGrp="1"/>
          </p:cNvSpPr>
          <p:nvPr>
            <p:ph idx="1"/>
          </p:nvPr>
        </p:nvSpPr>
        <p:spPr/>
        <p:txBody>
          <a:bodyPr/>
          <a:lstStyle/>
          <a:p>
            <a:endParaRPr lang="en-A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908719"/>
            <a:ext cx="8199437"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771800" y="2348991"/>
            <a:ext cx="1080120"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p:cNvSpPr/>
          <p:nvPr/>
        </p:nvSpPr>
        <p:spPr>
          <a:xfrm>
            <a:off x="2699792" y="3356992"/>
            <a:ext cx="1080120"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p:cNvCxnSpPr/>
          <p:nvPr/>
        </p:nvCxnSpPr>
        <p:spPr>
          <a:xfrm>
            <a:off x="2267744" y="3539144"/>
            <a:ext cx="64807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24013" y="2780928"/>
            <a:ext cx="64807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32040" y="2768462"/>
            <a:ext cx="648072"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39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a:noFill/>
          </a:ln>
        </p:spPr>
        <p:txBody>
          <a:bodyPr/>
          <a:lstStyle/>
          <a:p>
            <a:r>
              <a:rPr lang="en-AU" dirty="0" smtClean="0"/>
              <a:t>You can set up and use </a:t>
            </a:r>
            <a:r>
              <a:rPr lang="en-AU" dirty="0" err="1" smtClean="0"/>
              <a:t>presets</a:t>
            </a:r>
            <a:r>
              <a:rPr lang="en-AU" dirty="0" smtClean="0"/>
              <a:t> for standard formats if you wish.</a:t>
            </a:r>
            <a:endParaRPr lang="en-AU" dirty="0"/>
          </a:p>
        </p:txBody>
      </p:sp>
      <p:sp>
        <p:nvSpPr>
          <p:cNvPr id="3" name="Content Placeholder 2"/>
          <p:cNvSpPr>
            <a:spLocks noGrp="1"/>
          </p:cNvSpPr>
          <p:nvPr>
            <p:ph idx="1"/>
          </p:nvPr>
        </p:nvSpPr>
        <p:spPr/>
        <p:txBody>
          <a:bodyPr/>
          <a:lstStyle/>
          <a:p>
            <a:endParaRPr lang="en-A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945409"/>
            <a:ext cx="8199437"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55576" y="3573016"/>
            <a:ext cx="129614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Arrow Connector 4"/>
          <p:cNvCxnSpPr/>
          <p:nvPr/>
        </p:nvCxnSpPr>
        <p:spPr>
          <a:xfrm>
            <a:off x="467544" y="5013176"/>
            <a:ext cx="576064"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08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Photoshop </a:t>
            </a:r>
            <a:r>
              <a:rPr lang="en-AU" sz="3200" b="1" dirty="0" smtClean="0"/>
              <a:t>Elements</a:t>
            </a:r>
            <a:endParaRPr lang="en-AU" sz="3200" dirty="0"/>
          </a:p>
        </p:txBody>
      </p:sp>
      <p:sp>
        <p:nvSpPr>
          <p:cNvPr id="3" name="Content Placeholder 2"/>
          <p:cNvSpPr>
            <a:spLocks noGrp="1"/>
          </p:cNvSpPr>
          <p:nvPr>
            <p:ph idx="1"/>
          </p:nvPr>
        </p:nvSpPr>
        <p:spPr/>
        <p:txBody>
          <a:bodyPr/>
          <a:lstStyle/>
          <a:p>
            <a:r>
              <a:rPr lang="en-AU" dirty="0" err="1"/>
              <a:t>cutdown</a:t>
            </a:r>
            <a:r>
              <a:rPr lang="en-AU" dirty="0"/>
              <a:t> version of  </a:t>
            </a:r>
            <a:r>
              <a:rPr lang="en-AU" dirty="0" err="1"/>
              <a:t>photoshop</a:t>
            </a:r>
            <a:r>
              <a:rPr lang="en-AU" dirty="0"/>
              <a:t> that has most editing options suitable for photographers</a:t>
            </a:r>
            <a:br>
              <a:rPr lang="en-AU" dirty="0"/>
            </a:br>
            <a:endParaRPr lang="en-AU" dirty="0"/>
          </a:p>
        </p:txBody>
      </p:sp>
    </p:spTree>
    <p:extLst>
      <p:ext uri="{BB962C8B-B14F-4D97-AF65-F5344CB8AC3E}">
        <p14:creationId xmlns:p14="http://schemas.microsoft.com/office/powerpoint/2010/main" val="333934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the image menu – select resize and Image size.</a:t>
            </a:r>
            <a:endParaRPr lang="en-AU" dirty="0"/>
          </a:p>
        </p:txBody>
      </p:sp>
      <p:sp>
        <p:nvSpPr>
          <p:cNvPr id="3" name="Content Placeholder 2"/>
          <p:cNvSpPr>
            <a:spLocks noGrp="1"/>
          </p:cNvSpPr>
          <p:nvPr>
            <p:ph idx="1"/>
          </p:nvPr>
        </p:nvSpPr>
        <p:spPr/>
        <p:txBody>
          <a:bodyPr/>
          <a:lstStyle/>
          <a:p>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062821" cy="483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292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the Height and Width so that the image is within 1400 X 1050.</a:t>
            </a:r>
            <a:br>
              <a:rPr lang="en-AU" dirty="0" smtClean="0"/>
            </a:br>
            <a:r>
              <a:rPr lang="en-AU" dirty="0" smtClean="0"/>
              <a:t>Ensure that all the boxes are ticked for best results</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88840"/>
            <a:ext cx="3724275" cy="3800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619672" y="3212976"/>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a:off x="1907704" y="4797152"/>
            <a:ext cx="261743" cy="64807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9" name="Straight Arrow Connector 8"/>
          <p:cNvCxnSpPr/>
          <p:nvPr/>
        </p:nvCxnSpPr>
        <p:spPr>
          <a:xfrm>
            <a:off x="1012257" y="4797152"/>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69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Now select save as from the file menu and enter file name, and select format JPEG, then click on save.</a:t>
            </a:r>
            <a:endParaRPr lang="en-A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98614"/>
            <a:ext cx="5856511" cy="480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987824" y="4365104"/>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p:cNvCxnSpPr/>
          <p:nvPr/>
        </p:nvCxnSpPr>
        <p:spPr>
          <a:xfrm>
            <a:off x="2627784" y="4653136"/>
            <a:ext cx="432048"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732240" y="3999706"/>
            <a:ext cx="144016" cy="3653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397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Adjust the quality to ensure that the file size is less than 1000K.</a:t>
            </a:r>
            <a:br>
              <a:rPr lang="en-AU" dirty="0" smtClean="0"/>
            </a:br>
            <a:r>
              <a:rPr lang="en-AU" dirty="0" smtClean="0"/>
              <a:t>Then click OK</a:t>
            </a:r>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3" y="2066925"/>
            <a:ext cx="31146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555776" y="2492896"/>
            <a:ext cx="1152128"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436096" y="3140968"/>
            <a:ext cx="69324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4104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t>Canon</a:t>
            </a:r>
            <a:r>
              <a:rPr lang="en-AU" sz="3200" dirty="0"/>
              <a:t> Software – Digital Photo Professional</a:t>
            </a:r>
          </a:p>
        </p:txBody>
      </p:sp>
      <p:sp>
        <p:nvSpPr>
          <p:cNvPr id="3" name="Content Placeholder 2"/>
          <p:cNvSpPr>
            <a:spLocks noGrp="1"/>
          </p:cNvSpPr>
          <p:nvPr>
            <p:ph idx="1"/>
          </p:nvPr>
        </p:nvSpPr>
        <p:spPr/>
        <p:txBody>
          <a:bodyPr/>
          <a:lstStyle/>
          <a:p>
            <a:r>
              <a:rPr lang="en-AU" dirty="0" smtClean="0"/>
              <a:t>provided </a:t>
            </a:r>
            <a:r>
              <a:rPr lang="en-AU" dirty="0"/>
              <a:t>when you purchase a canon camera.</a:t>
            </a:r>
          </a:p>
        </p:txBody>
      </p:sp>
    </p:spTree>
    <p:extLst>
      <p:ext uri="{BB962C8B-B14F-4D97-AF65-F5344CB8AC3E}">
        <p14:creationId xmlns:p14="http://schemas.microsoft.com/office/powerpoint/2010/main" val="240875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smtClean="0"/>
              <a:t/>
            </a:r>
            <a:br>
              <a:rPr lang="en-AU" dirty="0" smtClean="0"/>
            </a:br>
            <a:r>
              <a:rPr lang="en-AU" dirty="0" smtClean="0"/>
              <a:t>Select </a:t>
            </a:r>
            <a:r>
              <a:rPr lang="en-AU" sz="2000" dirty="0" smtClean="0"/>
              <a:t>the image – select Convert and Save from the File menu</a:t>
            </a:r>
            <a:endParaRPr lang="en-AU" sz="2000" dirty="0"/>
          </a:p>
        </p:txBody>
      </p:sp>
      <p:sp>
        <p:nvSpPr>
          <p:cNvPr id="5" name="Content Placeholder 4"/>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7" y="1268760"/>
            <a:ext cx="8964487" cy="484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51520" y="2276872"/>
            <a:ext cx="936104"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258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2000" dirty="0" smtClean="0"/>
              <a:t>Select your filename, and save as type (JPEG)</a:t>
            </a:r>
            <a:endParaRPr lang="en-AU" sz="2000" dirty="0"/>
          </a:p>
        </p:txBody>
      </p:sp>
      <p:sp>
        <p:nvSpPr>
          <p:cNvPr id="5" name="Content Placeholder 4"/>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889383" cy="47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331640" y="3645024"/>
            <a:ext cx="86409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p:cNvCxnSpPr/>
          <p:nvPr/>
        </p:nvCxnSpPr>
        <p:spPr>
          <a:xfrm flipV="1">
            <a:off x="251520" y="3933056"/>
            <a:ext cx="576064"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2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err="1" smtClean="0"/>
              <a:t>Picassa</a:t>
            </a:r>
            <a:endParaRPr lang="en-AU" sz="3200" dirty="0"/>
          </a:p>
        </p:txBody>
      </p:sp>
      <p:sp>
        <p:nvSpPr>
          <p:cNvPr id="3" name="Content Placeholder 2"/>
          <p:cNvSpPr>
            <a:spLocks noGrp="1"/>
          </p:cNvSpPr>
          <p:nvPr>
            <p:ph idx="1"/>
          </p:nvPr>
        </p:nvSpPr>
        <p:spPr/>
        <p:txBody>
          <a:bodyPr/>
          <a:lstStyle/>
          <a:p>
            <a:r>
              <a:rPr lang="en-AU" dirty="0" smtClean="0"/>
              <a:t>Free software</a:t>
            </a:r>
          </a:p>
          <a:p>
            <a:r>
              <a:rPr lang="en-AU" dirty="0" smtClean="0"/>
              <a:t>Does not work on Macs</a:t>
            </a:r>
          </a:p>
          <a:p>
            <a:r>
              <a:rPr lang="en-AU" dirty="0" smtClean="0"/>
              <a:t>Good simple photo management</a:t>
            </a:r>
          </a:p>
          <a:p>
            <a:r>
              <a:rPr lang="en-AU" dirty="0" smtClean="0"/>
              <a:t>Simple editing only</a:t>
            </a:r>
          </a:p>
          <a:p>
            <a:r>
              <a:rPr lang="en-AU" dirty="0" smtClean="0"/>
              <a:t>Links to </a:t>
            </a:r>
            <a:r>
              <a:rPr lang="en-AU" dirty="0" err="1" smtClean="0"/>
              <a:t>google</a:t>
            </a:r>
            <a:r>
              <a:rPr lang="en-AU" dirty="0" smtClean="0"/>
              <a:t> for sharing photos</a:t>
            </a:r>
            <a:endParaRPr lang="en-AU" dirty="0"/>
          </a:p>
        </p:txBody>
      </p:sp>
    </p:spTree>
    <p:extLst>
      <p:ext uri="{BB962C8B-B14F-4D97-AF65-F5344CB8AC3E}">
        <p14:creationId xmlns:p14="http://schemas.microsoft.com/office/powerpoint/2010/main" val="128661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lgn="ctr" rtl="0">
              <a:spcBef>
                <a:spcPct val="0"/>
              </a:spcBef>
            </a:pPr>
            <a:r>
              <a:rPr lang="en-AU" dirty="0" smtClean="0"/>
              <a:t>Resize the image (maximum </a:t>
            </a:r>
            <a:r>
              <a:rPr lang="x-none" smtClean="0"/>
              <a:t>1400 </a:t>
            </a:r>
            <a:r>
              <a:rPr lang="x-none"/>
              <a:t>pixels wide by 1050 pixels </a:t>
            </a:r>
            <a:r>
              <a:rPr lang="x-none" smtClean="0"/>
              <a:t>high</a:t>
            </a:r>
            <a:r>
              <a:rPr lang="en-AU" dirty="0" smtClean="0"/>
              <a:t>)</a:t>
            </a:r>
            <a:r>
              <a:rPr lang="en-AU" dirty="0"/>
              <a:t> </a:t>
            </a:r>
            <a:r>
              <a:rPr lang="en-AU" dirty="0" smtClean="0"/>
              <a:t>– make sure the aspect ratio is rocked.</a:t>
            </a:r>
            <a:r>
              <a:rPr lang="en-AU" dirty="0"/>
              <a:t/>
            </a:r>
            <a:br>
              <a:rPr lang="en-AU" dirty="0"/>
            </a:br>
            <a:endParaRPr lang="en-AU" dirty="0"/>
          </a:p>
        </p:txBody>
      </p:sp>
      <p:sp>
        <p:nvSpPr>
          <p:cNvPr id="5" name="Content Placeholder 4"/>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1369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1115616" y="4221088"/>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731834" y="4797152"/>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63882" y="5661248"/>
            <a:ext cx="864096"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04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If </a:t>
            </a:r>
            <a:r>
              <a:rPr lang="en-AU" dirty="0" err="1" smtClean="0"/>
              <a:t>filesize</a:t>
            </a:r>
            <a:r>
              <a:rPr lang="en-AU" dirty="0" smtClean="0"/>
              <a:t> is too large (&gt;1000 kb) you may need to reduce the image quality.</a:t>
            </a:r>
            <a:endParaRPr lang="en-AU"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556792"/>
            <a:ext cx="85449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7" y="4581128"/>
            <a:ext cx="8990431" cy="158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90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3200" dirty="0" smtClean="0"/>
              <a:t>Printing Options:</a:t>
            </a:r>
          </a:p>
          <a:p>
            <a:endParaRPr lang="en-AU" sz="3200" dirty="0"/>
          </a:p>
          <a:p>
            <a:pPr lvl="1"/>
            <a:r>
              <a:rPr lang="en-AU" sz="2800" dirty="0" smtClean="0"/>
              <a:t>Home Printing</a:t>
            </a:r>
          </a:p>
          <a:p>
            <a:pPr lvl="1"/>
            <a:r>
              <a:rPr lang="en-AU" sz="2800" dirty="0" smtClean="0"/>
              <a:t>Professional Printing</a:t>
            </a:r>
          </a:p>
          <a:p>
            <a:pPr lvl="1"/>
            <a:endParaRPr lang="en-AU" sz="2800" dirty="0"/>
          </a:p>
        </p:txBody>
      </p:sp>
    </p:spTree>
    <p:extLst>
      <p:ext uri="{BB962C8B-B14F-4D97-AF65-F5344CB8AC3E}">
        <p14:creationId xmlns:p14="http://schemas.microsoft.com/office/powerpoint/2010/main" val="413772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Preparing Prints:</a:t>
            </a:r>
            <a:endParaRPr lang="en-AU" sz="3600" dirty="0"/>
          </a:p>
        </p:txBody>
      </p:sp>
      <p:sp>
        <p:nvSpPr>
          <p:cNvPr id="3" name="Content Placeholder 2"/>
          <p:cNvSpPr>
            <a:spLocks noGrp="1"/>
          </p:cNvSpPr>
          <p:nvPr>
            <p:ph idx="1"/>
          </p:nvPr>
        </p:nvSpPr>
        <p:spPr>
          <a:xfrm>
            <a:off x="457200" y="1484784"/>
            <a:ext cx="8229600" cy="4641379"/>
          </a:xfrm>
        </p:spPr>
        <p:txBody>
          <a:bodyPr>
            <a:normAutofit/>
          </a:bodyPr>
          <a:lstStyle/>
          <a:p>
            <a:pPr marL="360363" lvl="1">
              <a:spcAft>
                <a:spcPts val="400"/>
              </a:spcAft>
            </a:pPr>
            <a:r>
              <a:rPr lang="x-none"/>
              <a:t>Maximum print size is 40 x 50cms (16 x 20 inches), including mount &amp; matt.</a:t>
            </a:r>
            <a:endParaRPr lang="en-AU" dirty="0"/>
          </a:p>
          <a:p>
            <a:pPr marL="360363" lvl="1">
              <a:spcAft>
                <a:spcPts val="400"/>
              </a:spcAft>
            </a:pPr>
            <a:r>
              <a:rPr lang="x-none"/>
              <a:t>Minimum print size is 10 x 15 cm (4 x 6 inches), excluding mount &amp; matt.</a:t>
            </a:r>
            <a:endParaRPr lang="en-AU" dirty="0"/>
          </a:p>
          <a:p>
            <a:pPr marL="360363" lvl="1">
              <a:spcAft>
                <a:spcPts val="400"/>
              </a:spcAft>
            </a:pPr>
            <a:r>
              <a:rPr lang="x-none"/>
              <a:t>Minimum matt/mount size is 20 x 25cm (8 x 10 inches).</a:t>
            </a:r>
            <a:endParaRPr lang="en-AU" dirty="0"/>
          </a:p>
          <a:p>
            <a:pPr marL="360363" lvl="1">
              <a:spcAft>
                <a:spcPts val="400"/>
              </a:spcAft>
            </a:pPr>
            <a:r>
              <a:rPr lang="x-none"/>
              <a:t>Maximum thickness of entry is 5mm, including matt, print and backing</a:t>
            </a:r>
            <a:endParaRPr lang="en-AU" dirty="0"/>
          </a:p>
          <a:p>
            <a:pPr marL="360363" lvl="1">
              <a:spcAft>
                <a:spcPts val="400"/>
              </a:spcAft>
            </a:pPr>
            <a:r>
              <a:rPr lang="x-none"/>
              <a:t>All prints may be produced either commercially or by member.</a:t>
            </a:r>
            <a:endParaRPr lang="en-AU" dirty="0"/>
          </a:p>
          <a:p>
            <a:pPr marL="360363" lvl="1">
              <a:spcAft>
                <a:spcPts val="400"/>
              </a:spcAft>
            </a:pPr>
            <a:r>
              <a:rPr lang="x-none"/>
              <a:t>Prints must be presented on a cardboard mount board and may only be backed by cardboard or foam core.  Members may not submit prints that may potentially damage other entries when packed or during transport.</a:t>
            </a:r>
            <a:endParaRPr lang="en-AU" dirty="0"/>
          </a:p>
          <a:p>
            <a:pPr marL="360363" lvl="1">
              <a:spcAft>
                <a:spcPts val="400"/>
              </a:spcAft>
            </a:pPr>
            <a:r>
              <a:rPr lang="x-none"/>
              <a:t>Prints shall be labelled with the Image Title, the member number and “novice” or “standard” in the top left corner of the image on the reverse side of the mount </a:t>
            </a:r>
            <a:r>
              <a:rPr lang="x-none" smtClean="0"/>
              <a:t>board. </a:t>
            </a:r>
            <a:r>
              <a:rPr lang="x-none"/>
              <a:t>Entries bearing the name of the member will be disallowed for competition.</a:t>
            </a:r>
            <a:endParaRPr lang="en-AU" dirty="0"/>
          </a:p>
          <a:p>
            <a:pPr marL="360363" lvl="1">
              <a:spcAft>
                <a:spcPts val="400"/>
              </a:spcAft>
            </a:pPr>
            <a:r>
              <a:rPr lang="x-none"/>
              <a:t>All mount backings with multiple stickers will not be accepted</a:t>
            </a:r>
            <a:r>
              <a:rPr lang="x-none" smtClean="0"/>
              <a:t>.</a:t>
            </a:r>
            <a:endParaRPr lang="en-AU" dirty="0"/>
          </a:p>
        </p:txBody>
      </p:sp>
    </p:spTree>
    <p:extLst>
      <p:ext uri="{BB962C8B-B14F-4D97-AF65-F5344CB8AC3E}">
        <p14:creationId xmlns:p14="http://schemas.microsoft.com/office/powerpoint/2010/main" val="2307557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AU" dirty="0" smtClean="0"/>
              <a:t>The mount and print sizes match VAPS competition rules, and are limited to allow audience to see print at meeting and also allow sending of prints to judges.</a:t>
            </a:r>
            <a:endParaRPr lang="en-AU" dirty="0"/>
          </a:p>
        </p:txBody>
      </p:sp>
      <p:sp>
        <p:nvSpPr>
          <p:cNvPr id="4" name="Rectangle 3"/>
          <p:cNvSpPr/>
          <p:nvPr/>
        </p:nvSpPr>
        <p:spPr>
          <a:xfrm>
            <a:off x="1043608" y="1412776"/>
            <a:ext cx="7128792"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2195736" y="2348880"/>
            <a:ext cx="4968552" cy="28803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Minimum Mount size 20X25</a:t>
            </a:r>
          </a:p>
        </p:txBody>
      </p:sp>
      <p:sp>
        <p:nvSpPr>
          <p:cNvPr id="6" name="Rectangle 5"/>
          <p:cNvSpPr/>
          <p:nvPr/>
        </p:nvSpPr>
        <p:spPr>
          <a:xfrm>
            <a:off x="3275856" y="3140968"/>
            <a:ext cx="2880320" cy="13681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Minimum print size </a:t>
            </a:r>
          </a:p>
          <a:p>
            <a:pPr algn="ctr"/>
            <a:r>
              <a:rPr lang="x-none">
                <a:solidFill>
                  <a:schemeClr val="tx1"/>
                </a:solidFill>
              </a:rPr>
              <a:t>10 x 15 cm (4 x 6 inches</a:t>
            </a:r>
            <a:r>
              <a:rPr lang="x-none" smtClean="0">
                <a:solidFill>
                  <a:schemeClr val="tx1"/>
                </a:solidFill>
              </a:rPr>
              <a:t>)</a:t>
            </a:r>
            <a:endParaRPr lang="en-AU" dirty="0">
              <a:solidFill>
                <a:schemeClr val="tx1"/>
              </a:solidFill>
            </a:endParaRPr>
          </a:p>
        </p:txBody>
      </p:sp>
      <p:sp>
        <p:nvSpPr>
          <p:cNvPr id="7" name="Rectangle 6"/>
          <p:cNvSpPr/>
          <p:nvPr/>
        </p:nvSpPr>
        <p:spPr>
          <a:xfrm>
            <a:off x="2416797" y="2564904"/>
            <a:ext cx="4598438" cy="369332"/>
          </a:xfrm>
          <a:prstGeom prst="rect">
            <a:avLst/>
          </a:prstGeom>
        </p:spPr>
        <p:txBody>
          <a:bodyPr wrap="none">
            <a:spAutoFit/>
          </a:bodyPr>
          <a:lstStyle/>
          <a:p>
            <a:r>
              <a:rPr lang="en-AU" dirty="0"/>
              <a:t>Minimum Mount size </a:t>
            </a:r>
            <a:r>
              <a:rPr lang="x-none"/>
              <a:t>20 x 25cm (8 x 10 inches)</a:t>
            </a:r>
            <a:endParaRPr lang="en-AU" dirty="0"/>
          </a:p>
        </p:txBody>
      </p:sp>
      <p:sp>
        <p:nvSpPr>
          <p:cNvPr id="8" name="Rectangle 7"/>
          <p:cNvSpPr/>
          <p:nvPr/>
        </p:nvSpPr>
        <p:spPr>
          <a:xfrm>
            <a:off x="1331640" y="1467966"/>
            <a:ext cx="4578689" cy="369332"/>
          </a:xfrm>
          <a:prstGeom prst="rect">
            <a:avLst/>
          </a:prstGeom>
        </p:spPr>
        <p:txBody>
          <a:bodyPr wrap="none">
            <a:spAutoFit/>
          </a:bodyPr>
          <a:lstStyle/>
          <a:p>
            <a:r>
              <a:rPr lang="en-AU" dirty="0" smtClean="0"/>
              <a:t>Maximum Mount </a:t>
            </a:r>
            <a:r>
              <a:rPr lang="en-AU" dirty="0"/>
              <a:t>size 40X50cm </a:t>
            </a:r>
            <a:r>
              <a:rPr lang="en-AU" dirty="0" smtClean="0"/>
              <a:t>(16X20 inches)</a:t>
            </a:r>
            <a:endParaRPr lang="en-AU" dirty="0"/>
          </a:p>
        </p:txBody>
      </p:sp>
      <p:cxnSp>
        <p:nvCxnSpPr>
          <p:cNvPr id="11" name="Straight Arrow Connector 10"/>
          <p:cNvCxnSpPr/>
          <p:nvPr/>
        </p:nvCxnSpPr>
        <p:spPr>
          <a:xfrm flipV="1">
            <a:off x="7164288" y="1467966"/>
            <a:ext cx="1008112" cy="880914"/>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43608" y="6453336"/>
            <a:ext cx="71287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015183" y="6412686"/>
            <a:ext cx="700833" cy="369332"/>
          </a:xfrm>
          <a:prstGeom prst="rect">
            <a:avLst/>
          </a:prstGeom>
        </p:spPr>
        <p:txBody>
          <a:bodyPr wrap="none">
            <a:spAutoFit/>
          </a:bodyPr>
          <a:lstStyle/>
          <a:p>
            <a:r>
              <a:rPr lang="en-AU" dirty="0"/>
              <a:t>50cm</a:t>
            </a:r>
          </a:p>
        </p:txBody>
      </p:sp>
    </p:spTree>
    <p:extLst>
      <p:ext uri="{BB962C8B-B14F-4D97-AF65-F5344CB8AC3E}">
        <p14:creationId xmlns:p14="http://schemas.microsoft.com/office/powerpoint/2010/main" val="1364517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674640" cy="4525963"/>
          </a:xfrm>
        </p:spPr>
        <p:txBody>
          <a:bodyPr/>
          <a:lstStyle/>
          <a:p>
            <a:pPr marL="0" indent="0">
              <a:buNone/>
            </a:pPr>
            <a:r>
              <a:rPr lang="en-AU" dirty="0" smtClean="0"/>
              <a:t>Unlike digital images </a:t>
            </a:r>
            <a:br>
              <a:rPr lang="en-AU" dirty="0" smtClean="0"/>
            </a:br>
            <a:r>
              <a:rPr lang="en-AU" dirty="0" smtClean="0"/>
              <a:t>longer maximum edge can be either width or height to allow for portrait or landscape format.</a:t>
            </a:r>
            <a:endParaRPr lang="en-AU" dirty="0"/>
          </a:p>
        </p:txBody>
      </p:sp>
      <p:sp>
        <p:nvSpPr>
          <p:cNvPr id="4" name="Rectangle 3"/>
          <p:cNvSpPr/>
          <p:nvPr/>
        </p:nvSpPr>
        <p:spPr>
          <a:xfrm rot="5400000">
            <a:off x="3211304" y="1024188"/>
            <a:ext cx="5976664" cy="4809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rot="5400000">
            <a:off x="4206763" y="2116961"/>
            <a:ext cx="4165554" cy="282919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M25</a:t>
            </a:r>
            <a:endParaRPr lang="en-AU" dirty="0"/>
          </a:p>
        </p:txBody>
      </p:sp>
      <p:sp>
        <p:nvSpPr>
          <p:cNvPr id="6" name="Rectangle 5"/>
          <p:cNvSpPr/>
          <p:nvPr/>
        </p:nvSpPr>
        <p:spPr>
          <a:xfrm rot="5400000">
            <a:off x="5131558" y="3064374"/>
            <a:ext cx="2414814" cy="13438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7" name="Rectangle 6"/>
          <p:cNvSpPr/>
          <p:nvPr/>
        </p:nvSpPr>
        <p:spPr>
          <a:xfrm>
            <a:off x="4971754" y="1600851"/>
            <a:ext cx="2542684" cy="646331"/>
          </a:xfrm>
          <a:prstGeom prst="rect">
            <a:avLst/>
          </a:prstGeom>
        </p:spPr>
        <p:txBody>
          <a:bodyPr wrap="none">
            <a:spAutoFit/>
          </a:bodyPr>
          <a:lstStyle/>
          <a:p>
            <a:r>
              <a:rPr lang="en-AU" dirty="0"/>
              <a:t>Minimum Mount size </a:t>
            </a:r>
            <a:endParaRPr lang="en-AU" dirty="0" smtClean="0"/>
          </a:p>
          <a:p>
            <a:r>
              <a:rPr lang="x-none" smtClean="0"/>
              <a:t>20 </a:t>
            </a:r>
            <a:r>
              <a:rPr lang="x-none"/>
              <a:t>x 25cm (8 x 10 inches)</a:t>
            </a:r>
            <a:endParaRPr lang="en-AU" dirty="0"/>
          </a:p>
        </p:txBody>
      </p:sp>
      <p:sp>
        <p:nvSpPr>
          <p:cNvPr id="8" name="Rectangle 7"/>
          <p:cNvSpPr/>
          <p:nvPr/>
        </p:nvSpPr>
        <p:spPr>
          <a:xfrm>
            <a:off x="4025759" y="548680"/>
            <a:ext cx="4578689" cy="369332"/>
          </a:xfrm>
          <a:prstGeom prst="rect">
            <a:avLst/>
          </a:prstGeom>
        </p:spPr>
        <p:txBody>
          <a:bodyPr wrap="none">
            <a:spAutoFit/>
          </a:bodyPr>
          <a:lstStyle/>
          <a:p>
            <a:r>
              <a:rPr lang="en-AU" dirty="0" smtClean="0"/>
              <a:t>Maximum Mount </a:t>
            </a:r>
            <a:r>
              <a:rPr lang="en-AU" dirty="0"/>
              <a:t>size </a:t>
            </a:r>
            <a:r>
              <a:rPr lang="en-AU" dirty="0" smtClean="0"/>
              <a:t>40X50cm (16X20 inches)</a:t>
            </a:r>
            <a:endParaRPr lang="en-AU" dirty="0"/>
          </a:p>
        </p:txBody>
      </p:sp>
      <p:cxnSp>
        <p:nvCxnSpPr>
          <p:cNvPr id="9" name="Straight Arrow Connector 8"/>
          <p:cNvCxnSpPr/>
          <p:nvPr/>
        </p:nvCxnSpPr>
        <p:spPr>
          <a:xfrm flipV="1">
            <a:off x="7164288" y="1611982"/>
            <a:ext cx="1008112" cy="880914"/>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91880" y="440668"/>
            <a:ext cx="0" cy="59766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97502" y="3346890"/>
            <a:ext cx="700833" cy="369332"/>
          </a:xfrm>
          <a:prstGeom prst="rect">
            <a:avLst/>
          </a:prstGeom>
        </p:spPr>
        <p:txBody>
          <a:bodyPr wrap="none">
            <a:spAutoFit/>
          </a:bodyPr>
          <a:lstStyle/>
          <a:p>
            <a:r>
              <a:rPr lang="en-AU" dirty="0"/>
              <a:t>50cm</a:t>
            </a:r>
          </a:p>
        </p:txBody>
      </p:sp>
    </p:spTree>
    <p:extLst>
      <p:ext uri="{BB962C8B-B14F-4D97-AF65-F5344CB8AC3E}">
        <p14:creationId xmlns:p14="http://schemas.microsoft.com/office/powerpoint/2010/main" val="3497181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556792"/>
            <a:ext cx="7128792"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475656" y="3284984"/>
            <a:ext cx="6336704" cy="13681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Panoramas can be included</a:t>
            </a:r>
            <a:endParaRPr lang="en-AU" dirty="0">
              <a:solidFill>
                <a:schemeClr val="tx1"/>
              </a:solidFill>
            </a:endParaRPr>
          </a:p>
        </p:txBody>
      </p:sp>
    </p:spTree>
    <p:extLst>
      <p:ext uri="{BB962C8B-B14F-4D97-AF65-F5344CB8AC3E}">
        <p14:creationId xmlns:p14="http://schemas.microsoft.com/office/powerpoint/2010/main" val="738426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Labels on the top LH corner on the back, if there may be some confusion add an arrow to indicate UP</a:t>
            </a:r>
            <a:endParaRPr lang="en-AU" dirty="0"/>
          </a:p>
        </p:txBody>
      </p:sp>
      <p:sp>
        <p:nvSpPr>
          <p:cNvPr id="3" name="Content Placeholder 2"/>
          <p:cNvSpPr>
            <a:spLocks noGrp="1"/>
          </p:cNvSpPr>
          <p:nvPr>
            <p:ph idx="1"/>
          </p:nvPr>
        </p:nvSpPr>
        <p:spPr/>
        <p:txBody>
          <a:bodyPr/>
          <a:lstStyle/>
          <a:p>
            <a:endParaRPr lang="en-AU"/>
          </a:p>
        </p:txBody>
      </p:sp>
      <p:sp>
        <p:nvSpPr>
          <p:cNvPr id="4" name="Rectangle 3"/>
          <p:cNvSpPr/>
          <p:nvPr/>
        </p:nvSpPr>
        <p:spPr>
          <a:xfrm>
            <a:off x="899592" y="1561575"/>
            <a:ext cx="7128792"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p:cNvSpPr/>
          <p:nvPr/>
        </p:nvSpPr>
        <p:spPr>
          <a:xfrm>
            <a:off x="1259632" y="1844824"/>
            <a:ext cx="1463542" cy="646331"/>
          </a:xfrm>
          <a:prstGeom prst="rect">
            <a:avLst/>
          </a:prstGeom>
        </p:spPr>
        <p:txBody>
          <a:bodyPr wrap="none">
            <a:spAutoFit/>
          </a:bodyPr>
          <a:lstStyle/>
          <a:p>
            <a:r>
              <a:rPr lang="en-AU" dirty="0" smtClean="0"/>
              <a:t>Title of image</a:t>
            </a:r>
          </a:p>
          <a:p>
            <a:r>
              <a:rPr lang="en-AU" dirty="0" smtClean="0"/>
              <a:t>XX standard</a:t>
            </a:r>
            <a:endParaRPr lang="en-AU" dirty="0"/>
          </a:p>
        </p:txBody>
      </p:sp>
      <p:cxnSp>
        <p:nvCxnSpPr>
          <p:cNvPr id="7" name="Straight Arrow Connector 6"/>
          <p:cNvCxnSpPr/>
          <p:nvPr/>
        </p:nvCxnSpPr>
        <p:spPr>
          <a:xfrm flipV="1">
            <a:off x="3000954" y="1771075"/>
            <a:ext cx="0" cy="72008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51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85061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you image then check details of your image by clicking in information tab</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011419" cy="505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7236296" y="5445224"/>
            <a:ext cx="14401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78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Check file size and dimensions</a:t>
            </a:r>
            <a:endParaRPr lang="en-AU" dirty="0"/>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07" y="1196753"/>
            <a:ext cx="74866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940152" y="2492896"/>
            <a:ext cx="129614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703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 rename from the file menu</a:t>
            </a:r>
            <a:endParaRPr lang="en-AU" dirty="0"/>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089" y="1628800"/>
            <a:ext cx="6788985" cy="48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59632" y="3140968"/>
            <a:ext cx="64807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884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the file name and click rename</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2200275"/>
            <a:ext cx="39528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4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Now click on export </a:t>
            </a:r>
            <a:endParaRPr lang="en-AU" dirty="0"/>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011419" cy="505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364088" y="6093296"/>
            <a:ext cx="216024"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59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412776"/>
            <a:ext cx="51244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smtClean="0"/>
              <a:t>Choose the resize dimension you need.</a:t>
            </a:r>
            <a:endParaRPr lang="en-AU" dirty="0"/>
          </a:p>
        </p:txBody>
      </p:sp>
      <p:cxnSp>
        <p:nvCxnSpPr>
          <p:cNvPr id="5" name="Straight Arrow Connector 4"/>
          <p:cNvCxnSpPr/>
          <p:nvPr/>
        </p:nvCxnSpPr>
        <p:spPr>
          <a:xfrm>
            <a:off x="2915816" y="3212976"/>
            <a:ext cx="72008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53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750</Words>
  <Application>Microsoft Office PowerPoint</Application>
  <PresentationFormat>On-screen Show (4:3)</PresentationFormat>
  <Paragraphs>97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Club Competition Subjects</vt:lpstr>
      <vt:lpstr>Preparing images for competition </vt:lpstr>
      <vt:lpstr>Picassa</vt:lpstr>
      <vt:lpstr>Select you image then check details of your image by clicking in information tab</vt:lpstr>
      <vt:lpstr>Check file size and dimensions</vt:lpstr>
      <vt:lpstr>Select rename from the file menu</vt:lpstr>
      <vt:lpstr>Change the file name and click rename</vt:lpstr>
      <vt:lpstr>Now click on export </vt:lpstr>
      <vt:lpstr>Choose the resize dimension you need.</vt:lpstr>
      <vt:lpstr>You may also need to reduce quality to get it to size you need. Use the slider to adjust quality. (You may need to redo to end up with the file size you need) </vt:lpstr>
      <vt:lpstr>FastStone Image Viewer</vt:lpstr>
      <vt:lpstr>FastStone is free software. Click on the resize/resample icon</vt:lpstr>
      <vt:lpstr>Select pixels to reduce to within 1400 X 1050, check that the new size is less than 1000K (1.0 MP), click OK.</vt:lpstr>
      <vt:lpstr>Click on file, save as.  Change name, and select JPEG as type.  Click on options to review quality and file size.</vt:lpstr>
      <vt:lpstr>Adjust the quality slider to get the file size &lt; 1000 K click OK, then click save.</vt:lpstr>
      <vt:lpstr>Adobe Photoshop Lightroom</vt:lpstr>
      <vt:lpstr> In library module see the image size.</vt:lpstr>
      <vt:lpstr>Select export</vt:lpstr>
      <vt:lpstr>In the export dialog box you can select to rename – select custom name from the list and enter your file name.  Then scroll down for more choices.</vt:lpstr>
      <vt:lpstr>Change the files settings and image sizing before clicking on export.  Lightroom will ensure you do not exceed these.</vt:lpstr>
      <vt:lpstr>You can set up and use presets for standard formats if you wish.</vt:lpstr>
      <vt:lpstr>Photoshop Elements</vt:lpstr>
      <vt:lpstr>In the image menu – select resize and Image size.</vt:lpstr>
      <vt:lpstr>Select the Height and Width so that the image is within 1400 X 1050. Ensure that all the boxes are ticked for best results</vt:lpstr>
      <vt:lpstr>Now select save as from the file menu and enter file name, and select format JPEG, then click on save.</vt:lpstr>
      <vt:lpstr>Adjust the quality to ensure that the file size is less than 1000K. Then click OK</vt:lpstr>
      <vt:lpstr>Canon Software – Digital Photo Professional</vt:lpstr>
      <vt:lpstr> Select the image – select Convert and Save from the File menu</vt:lpstr>
      <vt:lpstr>Select your filename, and save as type (JPEG)</vt:lpstr>
      <vt:lpstr>Resize the image (maximum 1400 pixels wide by 1050 pixels high) – make sure the aspect ratio is rocked. </vt:lpstr>
      <vt:lpstr>If filesize is too large (&gt;1000 kb) you may need to reduce the image quality.</vt:lpstr>
      <vt:lpstr>PowerPoint Presentation</vt:lpstr>
      <vt:lpstr>Preparing Prints:</vt:lpstr>
      <vt:lpstr>The mount and print sizes match VAPS competition rules, and are limited to allow audience to see print at meeting and also allow sending of prints to judges.</vt:lpstr>
      <vt:lpstr>PowerPoint Presentation</vt:lpstr>
      <vt:lpstr>PowerPoint Presentation</vt:lpstr>
      <vt:lpstr>Labels on the top LH corner on the back, if there may be some confusion add an arrow to indicate UP</vt:lpstr>
      <vt:lpstr>PowerPoint Presentation</vt:lpstr>
    </vt:vector>
  </TitlesOfParts>
  <Company>Orica Australia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szc6</dc:creator>
  <cp:lastModifiedBy>Deborah</cp:lastModifiedBy>
  <cp:revision>25</cp:revision>
  <dcterms:created xsi:type="dcterms:W3CDTF">2013-01-21T09:40:55Z</dcterms:created>
  <dcterms:modified xsi:type="dcterms:W3CDTF">2013-01-28T10:09:51Z</dcterms:modified>
</cp:coreProperties>
</file>